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60"/>
  </p:normalViewPr>
  <p:slideViewPr>
    <p:cSldViewPr>
      <p:cViewPr varScale="1">
        <p:scale>
          <a:sx n="70" d="100"/>
          <a:sy n="70" d="100"/>
        </p:scale>
        <p:origin x="-138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1752599"/>
          </a:xfrm>
        </p:spPr>
        <p:txBody>
          <a:bodyPr/>
          <a:lstStyle/>
          <a:p>
            <a:r>
              <a:rPr lang="en-US" dirty="0" smtClean="0"/>
              <a:t>Optimization</a:t>
            </a:r>
            <a:endParaRPr lang="en-US" dirty="0"/>
          </a:p>
        </p:txBody>
      </p:sp>
      <p:sp>
        <p:nvSpPr>
          <p:cNvPr id="3" name="Subtitle 2"/>
          <p:cNvSpPr>
            <a:spLocks noGrp="1"/>
          </p:cNvSpPr>
          <p:nvPr>
            <p:ph type="subTitle" idx="1"/>
          </p:nvPr>
        </p:nvSpPr>
        <p:spPr>
          <a:xfrm>
            <a:off x="381000" y="2057400"/>
            <a:ext cx="8534400" cy="4343400"/>
          </a:xfrm>
        </p:spPr>
        <p:txBody>
          <a:bodyPr/>
          <a:lstStyle/>
          <a:p>
            <a:pPr marL="457200" indent="-457200" algn="l">
              <a:buFontTx/>
              <a:buChar char="-"/>
            </a:pPr>
            <a:r>
              <a:rPr lang="en-US" dirty="0" smtClean="0">
                <a:solidFill>
                  <a:srgbClr val="FF0000"/>
                </a:solidFill>
              </a:rPr>
              <a:t>Yaw Control System </a:t>
            </a:r>
          </a:p>
          <a:p>
            <a:pPr marL="457200" indent="-457200" algn="l">
              <a:buFontTx/>
              <a:buChar char="-"/>
            </a:pPr>
            <a:r>
              <a:rPr lang="en-US" dirty="0" smtClean="0">
                <a:solidFill>
                  <a:srgbClr val="FF0000"/>
                </a:solidFill>
              </a:rPr>
              <a:t>Pitching Control System</a:t>
            </a:r>
          </a:p>
          <a:p>
            <a:pPr marL="457200" indent="-457200" algn="l">
              <a:buFontTx/>
              <a:buChar char="-"/>
            </a:pPr>
            <a:endParaRPr lang="en-US" dirty="0"/>
          </a:p>
          <a:p>
            <a:pPr marL="457200" indent="-457200" algn="l">
              <a:buFontTx/>
              <a:buChar char="-"/>
            </a:pPr>
            <a:endParaRPr lang="en-US" dirty="0"/>
          </a:p>
        </p:txBody>
      </p:sp>
    </p:spTree>
    <p:extLst>
      <p:ext uri="{BB962C8B-B14F-4D97-AF65-F5344CB8AC3E}">
        <p14:creationId xmlns:p14="http://schemas.microsoft.com/office/powerpoint/2010/main" val="3025779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554337"/>
          </a:xfrm>
        </p:spPr>
        <p:txBody>
          <a:bodyPr/>
          <a:lstStyle/>
          <a:p>
            <a:endParaRPr lang="en-US" dirty="0" smtClean="0"/>
          </a:p>
          <a:p>
            <a:endParaRPr lang="en-US" dirty="0"/>
          </a:p>
          <a:p>
            <a:endParaRPr lang="en-US" dirty="0" smtClean="0"/>
          </a:p>
          <a:p>
            <a:endParaRPr lang="en-US" dirty="0"/>
          </a:p>
          <a:p>
            <a:endParaRPr lang="en-US" dirty="0" smtClean="0"/>
          </a:p>
          <a:p>
            <a:r>
              <a:rPr lang="en-US" sz="2000" dirty="0" smtClean="0"/>
              <a:t>The movable wind vane is connected to a wiper, as the wind direction changes the vane moves the wiper across the resistive element and the output of the potentiometer changes in proportion to the wind </a:t>
            </a:r>
            <a:r>
              <a:rPr lang="en-US" sz="2000" dirty="0" err="1" smtClean="0"/>
              <a:t>movment</a:t>
            </a:r>
            <a:r>
              <a:rPr lang="en-US" sz="2000" dirty="0" smtClean="0"/>
              <a:t>.</a:t>
            </a:r>
          </a:p>
          <a:p>
            <a:r>
              <a:rPr lang="en-US" sz="2000" u="sng" dirty="0" smtClean="0"/>
              <a:t>Adv.</a:t>
            </a:r>
          </a:p>
          <a:p>
            <a:pPr marL="0" indent="0">
              <a:buNone/>
            </a:pPr>
            <a:r>
              <a:rPr lang="en-US" sz="2000" dirty="0" smtClean="0"/>
              <a:t>1- provide excellent linearity </a:t>
            </a:r>
          </a:p>
          <a:p>
            <a:pPr marL="0" indent="0">
              <a:buNone/>
            </a:pPr>
            <a:r>
              <a:rPr lang="en-US" sz="2000" dirty="0" smtClean="0"/>
              <a:t>2-simplicity </a:t>
            </a:r>
          </a:p>
          <a:p>
            <a:pPr marL="0" indent="0">
              <a:buNone/>
            </a:pPr>
            <a:r>
              <a:rPr lang="en-US" sz="2000" dirty="0" smtClean="0"/>
              <a:t>3-low cost</a:t>
            </a:r>
          </a:p>
          <a:p>
            <a:pPr marL="0" indent="0">
              <a:buNone/>
            </a:pPr>
            <a:endParaRPr lang="en-US" sz="2000" dirty="0"/>
          </a:p>
        </p:txBody>
      </p:sp>
      <p:pic>
        <p:nvPicPr>
          <p:cNvPr id="8194" name="Picture 2" descr="C:\Users\Moro\Pictures\Screenshots\Screenshot (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
            <a:ext cx="6293893" cy="293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 calcmode="lin" valueType="num">
                                      <p:cBhvr additive="base">
                                        <p:cTn id="2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000" u="sng" dirty="0" err="1" smtClean="0"/>
              <a:t>Disadv</a:t>
            </a:r>
            <a:r>
              <a:rPr lang="en-US" sz="2000" u="sng" dirty="0" smtClean="0"/>
              <a:t>.</a:t>
            </a:r>
          </a:p>
          <a:p>
            <a:pPr marL="0" indent="0">
              <a:buNone/>
            </a:pPr>
            <a:r>
              <a:rPr lang="en-US" sz="2000" dirty="0" smtClean="0"/>
              <a:t>1- wiper wear that requires periodic </a:t>
            </a:r>
            <a:r>
              <a:rPr lang="en-US" sz="2000" dirty="0" err="1" smtClean="0"/>
              <a:t>replacment</a:t>
            </a:r>
            <a:r>
              <a:rPr lang="en-US" sz="2000" dirty="0" smtClean="0"/>
              <a:t>.</a:t>
            </a:r>
          </a:p>
          <a:p>
            <a:pPr marL="0" indent="0">
              <a:buNone/>
            </a:pPr>
            <a:r>
              <a:rPr lang="en-US" sz="2000" dirty="0" smtClean="0"/>
              <a:t>2-Dead band gap as a wiper crosses from point A to point B</a:t>
            </a:r>
          </a:p>
          <a:p>
            <a:pPr marL="0" indent="0">
              <a:buNone/>
            </a:pPr>
            <a:endParaRPr lang="en-US" sz="2000" dirty="0" smtClean="0"/>
          </a:p>
        </p:txBody>
      </p:sp>
      <p:pic>
        <p:nvPicPr>
          <p:cNvPr id="9218" name="Picture 2" descr="C:\Users\Moro\Pictures\Screenshots\Screenshot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637463" cy="351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29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8"/>
                                        </p:tgtEl>
                                        <p:attrNameLst>
                                          <p:attrName>style.visibility</p:attrName>
                                        </p:attrNameLst>
                                      </p:cBhvr>
                                      <p:to>
                                        <p:strVal val="visible"/>
                                      </p:to>
                                    </p:set>
                                    <p:animEffect transition="in" filter="fade">
                                      <p:cBhvr>
                                        <p:cTn id="2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u="sng" dirty="0" smtClean="0"/>
              <a:t>Encoders:-</a:t>
            </a:r>
            <a:endParaRPr lang="en-US" sz="3200" u="sng" dirty="0"/>
          </a:p>
        </p:txBody>
      </p:sp>
      <p:sp>
        <p:nvSpPr>
          <p:cNvPr id="3" name="Content Placeholder 2"/>
          <p:cNvSpPr>
            <a:spLocks noGrp="1"/>
          </p:cNvSpPr>
          <p:nvPr>
            <p:ph idx="1"/>
          </p:nvPr>
        </p:nvSpPr>
        <p:spPr>
          <a:xfrm>
            <a:off x="0" y="1115704"/>
            <a:ext cx="9144000" cy="6019800"/>
          </a:xfrm>
        </p:spPr>
        <p:txBody>
          <a:bodyPr>
            <a:normAutofit/>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pPr marL="0" indent="0">
              <a:buNone/>
            </a:pPr>
            <a:r>
              <a:rPr lang="en-US" sz="2000" dirty="0" smtClean="0"/>
              <a:t>-Consists of coated perforated disc, several light sources which an usually light emitting diodes and corresponding light detectors, a binary bit is produced when light passes through the disc and the detector is activated</a:t>
            </a:r>
          </a:p>
          <a:p>
            <a:pPr marL="0" indent="0">
              <a:buNone/>
            </a:pPr>
            <a:r>
              <a:rPr lang="en-US" sz="2000" dirty="0" smtClean="0"/>
              <a:t>-when each bit is grouped with bits from the other encoder tracks, absolute encoders can create many different binary position codes</a:t>
            </a:r>
          </a:p>
          <a:p>
            <a:pPr marL="0" indent="0">
              <a:buNone/>
            </a:pPr>
            <a:r>
              <a:rPr lang="en-US" sz="2000" dirty="0" smtClean="0"/>
              <a:t>-every code has a unique value that matches a position within the encoders 360 of rotation. </a:t>
            </a:r>
            <a:endParaRPr lang="en-US" sz="2000" dirty="0"/>
          </a:p>
        </p:txBody>
      </p:sp>
      <p:pic>
        <p:nvPicPr>
          <p:cNvPr id="10242" name="Picture 2" descr="C:\Users\Moro\Pictures\Screenshots\Screenshot (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534400" cy="310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73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 calcmode="lin" valueType="num">
                                      <p:cBhvr additive="base">
                                        <p:cTn id="1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 calcmode="lin" valueType="num">
                                      <p:cBhvr additive="base">
                                        <p:cTn id="1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 calcmode="lin" valueType="num">
                                      <p:cBhvr additive="base">
                                        <p:cTn id="2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0" y="-22746"/>
            <a:ext cx="9131490" cy="6880746"/>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2000" dirty="0" smtClean="0"/>
              <a:t>Wind direction detectors use disc constructed with special binary code called gray code</a:t>
            </a:r>
          </a:p>
          <a:p>
            <a:r>
              <a:rPr lang="en-US" sz="2000" dirty="0" smtClean="0"/>
              <a:t>This special binary code used cause each change of position changes only one bit of the code </a:t>
            </a:r>
          </a:p>
          <a:p>
            <a:r>
              <a:rPr lang="en-US" sz="2000" dirty="0" smtClean="0"/>
              <a:t>Gray code shown, the disc divides the nacelle 360 degree of rotation into 16 parts, each section represent 22.5 degree.</a:t>
            </a:r>
          </a:p>
          <a:p>
            <a:endParaRPr lang="en-US" sz="2000" dirty="0"/>
          </a:p>
        </p:txBody>
      </p:sp>
      <p:pic>
        <p:nvPicPr>
          <p:cNvPr id="11266" name="Picture 2" descr="C:\Users\Moro\Pictures\Screenshots\Screenshot (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780463" cy="385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693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u="sng" dirty="0" smtClean="0"/>
              <a:t>Ultrasonic anemometer:-</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a:p>
          <a:p>
            <a:r>
              <a:rPr lang="en-US" sz="2000" dirty="0" smtClean="0"/>
              <a:t>Uses sound wave to measure both wind direction and speed of wind </a:t>
            </a:r>
          </a:p>
          <a:p>
            <a:r>
              <a:rPr lang="en-US" sz="2000" dirty="0" smtClean="0"/>
              <a:t>The time taken for an ultrasonic pulse to travel from one transducer to another </a:t>
            </a:r>
          </a:p>
          <a:p>
            <a:r>
              <a:rPr lang="en-US" sz="2000" dirty="0" smtClean="0"/>
              <a:t>And then compares it with the time taken for another pulse to travel in the opposite direction</a:t>
            </a:r>
          </a:p>
          <a:p>
            <a:endParaRPr lang="en-US" sz="2000" dirty="0"/>
          </a:p>
        </p:txBody>
      </p:sp>
      <p:pic>
        <p:nvPicPr>
          <p:cNvPr id="12290" name="Picture 2" descr="C:\Users\Moro\Pictures\Screenshots\Screenshot (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24" y="533400"/>
            <a:ext cx="753165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Moro\Pictures\Screenshots\Screenshot (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0"/>
            <a:ext cx="6553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512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gtEl>
                                        <p:attrNameLst>
                                          <p:attrName>style.visibility</p:attrName>
                                        </p:attrNameLst>
                                      </p:cBhvr>
                                      <p:to>
                                        <p:strVal val="visible"/>
                                      </p:to>
                                    </p:set>
                                    <p:anim calcmode="lin" valueType="num">
                                      <p:cBhvr additive="base">
                                        <p:cTn id="13" dur="500" fill="hold"/>
                                        <p:tgtEl>
                                          <p:spTgt spid="12290"/>
                                        </p:tgtEl>
                                        <p:attrNameLst>
                                          <p:attrName>ppt_x</p:attrName>
                                        </p:attrNameLst>
                                      </p:cBhvr>
                                      <p:tavLst>
                                        <p:tav tm="0">
                                          <p:val>
                                            <p:strVal val="#ppt_x"/>
                                          </p:val>
                                        </p:tav>
                                        <p:tav tm="100000">
                                          <p:val>
                                            <p:strVal val="#ppt_x"/>
                                          </p:val>
                                        </p:tav>
                                      </p:tavLst>
                                    </p:anim>
                                    <p:anim calcmode="lin" valueType="num">
                                      <p:cBhvr additive="base">
                                        <p:cTn id="14"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1000"/>
                                        <p:tgtEl>
                                          <p:spTgt spid="3">
                                            <p:txEl>
                                              <p:pRg st="8" end="8"/>
                                            </p:txEl>
                                          </p:spTgt>
                                        </p:tgtEl>
                                      </p:cBhvr>
                                    </p:animEffect>
                                    <p:anim calcmode="lin" valueType="num">
                                      <p:cBhvr>
                                        <p:cTn id="2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1000"/>
                                        <p:tgtEl>
                                          <p:spTgt spid="3">
                                            <p:txEl>
                                              <p:pRg st="9" end="9"/>
                                            </p:txEl>
                                          </p:spTgt>
                                        </p:tgtEl>
                                      </p:cBhvr>
                                    </p:animEffect>
                                    <p:anim calcmode="lin" valueType="num">
                                      <p:cBhvr>
                                        <p:cTn id="2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1000"/>
                                        <p:tgtEl>
                                          <p:spTgt spid="3">
                                            <p:txEl>
                                              <p:pRg st="10" end="10"/>
                                            </p:txEl>
                                          </p:spTgt>
                                        </p:tgtEl>
                                      </p:cBhvr>
                                    </p:animEffect>
                                    <p:anim calcmode="lin" valueType="num">
                                      <p:cBhvr>
                                        <p:cTn id="3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291"/>
                                        </p:tgtEl>
                                        <p:attrNameLst>
                                          <p:attrName>style.visibility</p:attrName>
                                        </p:attrNameLst>
                                      </p:cBhvr>
                                      <p:to>
                                        <p:strVal val="visible"/>
                                      </p:to>
                                    </p:set>
                                    <p:anim calcmode="lin" valueType="num">
                                      <p:cBhvr additive="base">
                                        <p:cTn id="36" dur="500" fill="hold"/>
                                        <p:tgtEl>
                                          <p:spTgt spid="12291"/>
                                        </p:tgtEl>
                                        <p:attrNameLst>
                                          <p:attrName>ppt_x</p:attrName>
                                        </p:attrNameLst>
                                      </p:cBhvr>
                                      <p:tavLst>
                                        <p:tav tm="0">
                                          <p:val>
                                            <p:strVal val="#ppt_x"/>
                                          </p:val>
                                        </p:tav>
                                        <p:tav tm="100000">
                                          <p:val>
                                            <p:strVal val="#ppt_x"/>
                                          </p:val>
                                        </p:tav>
                                      </p:tavLst>
                                    </p:anim>
                                    <p:anim calcmode="lin" valueType="num">
                                      <p:cBhvr additive="base">
                                        <p:cTn id="37"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t>Yaw position sensors:-</a:t>
            </a:r>
            <a:endParaRPr lang="en-US" u="sng" dirty="0"/>
          </a:p>
        </p:txBody>
      </p:sp>
      <p:sp>
        <p:nvSpPr>
          <p:cNvPr id="3" name="Content Placeholder 2"/>
          <p:cNvSpPr>
            <a:spLocks noGrp="1"/>
          </p:cNvSpPr>
          <p:nvPr>
            <p:ph idx="1"/>
          </p:nvPr>
        </p:nvSpPr>
        <p:spPr>
          <a:xfrm>
            <a:off x="0" y="1295400"/>
            <a:ext cx="9144000" cy="5562600"/>
          </a:xfrm>
        </p:spPr>
        <p:txBody>
          <a:bodyPr/>
          <a:lstStyle/>
          <a:p>
            <a:r>
              <a:rPr lang="en-US" dirty="0" smtClean="0"/>
              <a:t>To keep the turbine positioned into the wind the controller compares the wind direction to the direction of the nacelle </a:t>
            </a:r>
          </a:p>
          <a:p>
            <a:r>
              <a:rPr lang="en-US" dirty="0" smtClean="0"/>
              <a:t>The yaw position sensors send this directional information to the controller </a:t>
            </a:r>
          </a:p>
          <a:p>
            <a:pPr marL="0" indent="0">
              <a:buNone/>
            </a:pPr>
            <a:r>
              <a:rPr lang="en-US" dirty="0" smtClean="0"/>
              <a:t>1-encoders </a:t>
            </a:r>
          </a:p>
          <a:p>
            <a:pPr marL="0" indent="0">
              <a:buNone/>
            </a:pPr>
            <a:r>
              <a:rPr lang="en-US" dirty="0" smtClean="0"/>
              <a:t>2-limit switches</a:t>
            </a:r>
          </a:p>
          <a:p>
            <a:pPr marL="0" indent="0">
              <a:buNone/>
            </a:pPr>
            <a:r>
              <a:rPr lang="en-US" dirty="0" smtClean="0"/>
              <a:t>3-proximity sensors </a:t>
            </a:r>
            <a:endParaRPr lang="en-US" dirty="0"/>
          </a:p>
        </p:txBody>
      </p:sp>
    </p:spTree>
    <p:extLst>
      <p:ext uri="{BB962C8B-B14F-4D97-AF65-F5344CB8AC3E}">
        <p14:creationId xmlns:p14="http://schemas.microsoft.com/office/powerpoint/2010/main" val="392323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t>Incremental encoders:-</a:t>
            </a:r>
            <a:endParaRPr lang="en-US" u="sng" dirty="0"/>
          </a:p>
        </p:txBody>
      </p:sp>
      <p:sp>
        <p:nvSpPr>
          <p:cNvPr id="3" name="Content Placeholder 2"/>
          <p:cNvSpPr>
            <a:spLocks noGrp="1"/>
          </p:cNvSpPr>
          <p:nvPr>
            <p:ph idx="1"/>
          </p:nvPr>
        </p:nvSpPr>
        <p:spPr>
          <a:xfrm>
            <a:off x="0" y="1371600"/>
            <a:ext cx="8991600" cy="5486400"/>
          </a:xfrm>
        </p:spPr>
        <p:txBody>
          <a:bodyPr>
            <a:normAutofit/>
          </a:bodyPr>
          <a:lstStyle/>
          <a:p>
            <a:r>
              <a:rPr lang="en-US" sz="2000" dirty="0" smtClean="0"/>
              <a:t>Similar to absolute encoders, except that instead of many light sources and detectors it only needs one or two.</a:t>
            </a:r>
          </a:p>
          <a:p>
            <a:r>
              <a:rPr lang="en-US" sz="2000" dirty="0" smtClean="0"/>
              <a:t>By counting the no. of pulses produced the controller may calculate how far the nacelle ha yawned, may measure the distance of travel but not the direction of travel</a:t>
            </a:r>
          </a:p>
          <a:p>
            <a:r>
              <a:rPr lang="en-US" sz="2000" dirty="0" smtClean="0"/>
              <a:t>To measure the direction another light source is added to encoders with offset</a:t>
            </a:r>
          </a:p>
          <a:p>
            <a:r>
              <a:rPr lang="en-US" sz="2000" dirty="0" smtClean="0"/>
              <a:t>By monitoring  which sensor turn on first the controller can determine the yaw clockwise or counter clockwise .</a:t>
            </a:r>
          </a:p>
          <a:p>
            <a:endParaRPr lang="en-US" sz="2000" dirty="0" smtClean="0"/>
          </a:p>
        </p:txBody>
      </p:sp>
      <p:pic>
        <p:nvPicPr>
          <p:cNvPr id="13314" name="Picture 2" descr="C:\Users\Moro\Pictures\Screenshots\Screenshot (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191000"/>
            <a:ext cx="5316653"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1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4"/>
                                        </p:tgtEl>
                                        <p:attrNameLst>
                                          <p:attrName>style.visibility</p:attrName>
                                        </p:attrNameLst>
                                      </p:cBhvr>
                                      <p:to>
                                        <p:strVal val="visible"/>
                                      </p:to>
                                    </p:set>
                                    <p:anim calcmode="lin" valueType="num">
                                      <p:cBhvr additive="base">
                                        <p:cTn id="31" dur="500" fill="hold"/>
                                        <p:tgtEl>
                                          <p:spTgt spid="13314"/>
                                        </p:tgtEl>
                                        <p:attrNameLst>
                                          <p:attrName>ppt_x</p:attrName>
                                        </p:attrNameLst>
                                      </p:cBhvr>
                                      <p:tavLst>
                                        <p:tav tm="0">
                                          <p:val>
                                            <p:strVal val="#ppt_x"/>
                                          </p:val>
                                        </p:tav>
                                        <p:tav tm="100000">
                                          <p:val>
                                            <p:strVal val="#ppt_x"/>
                                          </p:val>
                                        </p:tav>
                                      </p:tavLst>
                                    </p:anim>
                                    <p:anim calcmode="lin" valueType="num">
                                      <p:cBhvr additive="base">
                                        <p:cTn id="32"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922"/>
            <a:ext cx="9144000" cy="6858000"/>
          </a:xfrm>
        </p:spPr>
        <p:txBody>
          <a:bodyPr/>
          <a:lstStyle/>
          <a:p>
            <a:pPr marL="0" indent="0">
              <a:buNone/>
            </a:pPr>
            <a:r>
              <a:rPr lang="en-US" dirty="0" smtClean="0"/>
              <a:t>-The encoder is meshed with the yaw gear </a:t>
            </a:r>
            <a:endParaRPr lang="en-US" dirty="0"/>
          </a:p>
        </p:txBody>
      </p:sp>
      <p:pic>
        <p:nvPicPr>
          <p:cNvPr id="14338" name="Picture 2" descr="C:\Users\Moro\Pictures\Screenshots\Screenshot (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762000"/>
            <a:ext cx="4775200" cy="2684739"/>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Moro\Pictures\Screenshots\Screenshot (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3665806"/>
            <a:ext cx="5470525" cy="262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929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gtEl>
                                        <p:attrNameLst>
                                          <p:attrName>style.visibility</p:attrName>
                                        </p:attrNameLst>
                                      </p:cBhvr>
                                      <p:to>
                                        <p:strVal val="visible"/>
                                      </p:to>
                                    </p:set>
                                    <p:anim calcmode="lin" valueType="num">
                                      <p:cBhvr additive="base">
                                        <p:cTn id="19" dur="500" fill="hold"/>
                                        <p:tgtEl>
                                          <p:spTgt spid="14339"/>
                                        </p:tgtEl>
                                        <p:attrNameLst>
                                          <p:attrName>ppt_x</p:attrName>
                                        </p:attrNameLst>
                                      </p:cBhvr>
                                      <p:tavLst>
                                        <p:tav tm="0">
                                          <p:val>
                                            <p:strVal val="#ppt_x"/>
                                          </p:val>
                                        </p:tav>
                                        <p:tav tm="100000">
                                          <p:val>
                                            <p:strVal val="#ppt_x"/>
                                          </p:val>
                                        </p:tav>
                                      </p:tavLst>
                                    </p:anim>
                                    <p:anim calcmode="lin" valueType="num">
                                      <p:cBhvr additive="base">
                                        <p:cTn id="20"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pPr algn="l"/>
            <a:r>
              <a:rPr lang="en-US" u="sng" dirty="0" smtClean="0"/>
              <a:t>Limit Switches:-</a:t>
            </a:r>
            <a:endParaRPr lang="en-US" u="sng" dirty="0"/>
          </a:p>
        </p:txBody>
      </p:sp>
      <p:sp>
        <p:nvSpPr>
          <p:cNvPr id="3" name="Content Placeholder 2"/>
          <p:cNvSpPr>
            <a:spLocks noGrp="1"/>
          </p:cNvSpPr>
          <p:nvPr>
            <p:ph idx="1"/>
          </p:nvPr>
        </p:nvSpPr>
        <p:spPr>
          <a:xfrm>
            <a:off x="0" y="914400"/>
            <a:ext cx="9144000" cy="5943600"/>
          </a:xfrm>
        </p:spPr>
        <p:txBody>
          <a:bodyPr/>
          <a:lstStyle/>
          <a:p>
            <a:r>
              <a:rPr lang="en-US" dirty="0" smtClean="0"/>
              <a:t>It has the same idea of the encoders but without binary codes </a:t>
            </a:r>
          </a:p>
          <a:p>
            <a:r>
              <a:rPr lang="en-US" dirty="0" smtClean="0"/>
              <a:t>The limit switches is connected to a cam shaft and this cam shaft push the switch and produce a signal </a:t>
            </a:r>
            <a:endParaRPr lang="en-US" dirty="0"/>
          </a:p>
        </p:txBody>
      </p:sp>
      <p:pic>
        <p:nvPicPr>
          <p:cNvPr id="15362" name="Picture 2" descr="C:\Users\Moro\Pictures\Screenshots\Screenshot (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52800"/>
            <a:ext cx="5264192" cy="2293938"/>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Moro\Pictures\Screenshots\Screenshot (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399" y="3352800"/>
            <a:ext cx="3962401" cy="229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9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anim calcmode="lin" valueType="num">
                                      <p:cBhvr additive="base">
                                        <p:cTn id="23" dur="500" fill="hold"/>
                                        <p:tgtEl>
                                          <p:spTgt spid="15362"/>
                                        </p:tgtEl>
                                        <p:attrNameLst>
                                          <p:attrName>ppt_x</p:attrName>
                                        </p:attrNameLst>
                                      </p:cBhvr>
                                      <p:tavLst>
                                        <p:tav tm="0">
                                          <p:val>
                                            <p:strVal val="#ppt_x"/>
                                          </p:val>
                                        </p:tav>
                                        <p:tav tm="100000">
                                          <p:val>
                                            <p:strVal val="#ppt_x"/>
                                          </p:val>
                                        </p:tav>
                                      </p:tavLst>
                                    </p:anim>
                                    <p:anim calcmode="lin" valueType="num">
                                      <p:cBhvr additive="base">
                                        <p:cTn id="24" dur="500" fill="hold"/>
                                        <p:tgtEl>
                                          <p:spTgt spid="153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63"/>
                                        </p:tgtEl>
                                        <p:attrNameLst>
                                          <p:attrName>style.visibility</p:attrName>
                                        </p:attrNameLst>
                                      </p:cBhvr>
                                      <p:to>
                                        <p:strVal val="visible"/>
                                      </p:to>
                                    </p:set>
                                    <p:anim calcmode="lin" valueType="num">
                                      <p:cBhvr additive="base">
                                        <p:cTn id="27" dur="500" fill="hold"/>
                                        <p:tgtEl>
                                          <p:spTgt spid="15363"/>
                                        </p:tgtEl>
                                        <p:attrNameLst>
                                          <p:attrName>ppt_x</p:attrName>
                                        </p:attrNameLst>
                                      </p:cBhvr>
                                      <p:tavLst>
                                        <p:tav tm="0">
                                          <p:val>
                                            <p:strVal val="#ppt_x"/>
                                          </p:val>
                                        </p:tav>
                                        <p:tav tm="100000">
                                          <p:val>
                                            <p:strVal val="#ppt_x"/>
                                          </p:val>
                                        </p:tav>
                                      </p:tavLst>
                                    </p:anim>
                                    <p:anim calcmode="lin" valueType="num">
                                      <p:cBhvr additive="base">
                                        <p:cTn id="2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t>Proximity sensors (PROX sensor):-</a:t>
            </a:r>
            <a:endParaRPr lang="en-US" u="sng" dirty="0"/>
          </a:p>
        </p:txBody>
      </p:sp>
      <p:sp>
        <p:nvSpPr>
          <p:cNvPr id="3" name="Content Placeholder 2"/>
          <p:cNvSpPr>
            <a:spLocks noGrp="1"/>
          </p:cNvSpPr>
          <p:nvPr>
            <p:ph idx="1"/>
          </p:nvPr>
        </p:nvSpPr>
        <p:spPr>
          <a:xfrm>
            <a:off x="0" y="1143000"/>
            <a:ext cx="9144000" cy="5562600"/>
          </a:xfrm>
        </p:spPr>
        <p:txBody>
          <a:bodyPr>
            <a:normAutofit/>
          </a:bodyPr>
          <a:lstStyle/>
          <a:p>
            <a:r>
              <a:rPr lang="en-US" sz="2000" dirty="0" smtClean="0"/>
              <a:t>They detect metallic targets such as cams, gear tooth</a:t>
            </a:r>
          </a:p>
          <a:p>
            <a:r>
              <a:rPr lang="en-US" sz="2000" dirty="0" smtClean="0"/>
              <a:t>Inductive </a:t>
            </a:r>
            <a:r>
              <a:rPr lang="en-US" sz="2000" dirty="0" err="1" smtClean="0"/>
              <a:t>prox</a:t>
            </a:r>
            <a:r>
              <a:rPr lang="en-US" sz="2000" dirty="0" smtClean="0"/>
              <a:t> sensors designed to emit an oscillating magnetic field </a:t>
            </a:r>
          </a:p>
          <a:p>
            <a:r>
              <a:rPr lang="en-US" sz="2000" dirty="0" smtClean="0"/>
              <a:t>When the metallic target enters the field the target absorb some of the field energy and the oscillation stop </a:t>
            </a:r>
          </a:p>
          <a:p>
            <a:r>
              <a:rPr lang="en-US" sz="2000" dirty="0" smtClean="0"/>
              <a:t>This action triggers a switching circuit connected to the controller when the target is sensed the controller receive a signal that the target is placed.</a:t>
            </a:r>
            <a:endParaRPr lang="en-US" sz="2000" dirty="0"/>
          </a:p>
        </p:txBody>
      </p:sp>
      <p:pic>
        <p:nvPicPr>
          <p:cNvPr id="16386" name="Picture 2" descr="C:\Users\Moro\Pictures\Screenshots\Screenshot (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000"/>
            <a:ext cx="5148384" cy="2306638"/>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Moro\Pictures\Screenshots\Screenshot (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7036" y="3810000"/>
            <a:ext cx="4256964" cy="230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556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386"/>
                                        </p:tgtEl>
                                        <p:attrNameLst>
                                          <p:attrName>style.visibility</p:attrName>
                                        </p:attrNameLst>
                                      </p:cBhvr>
                                      <p:to>
                                        <p:strVal val="visible"/>
                                      </p:to>
                                    </p:set>
                                    <p:anim calcmode="lin" valueType="num">
                                      <p:cBhvr additive="base">
                                        <p:cTn id="31" dur="500" fill="hold"/>
                                        <p:tgtEl>
                                          <p:spTgt spid="16386"/>
                                        </p:tgtEl>
                                        <p:attrNameLst>
                                          <p:attrName>ppt_x</p:attrName>
                                        </p:attrNameLst>
                                      </p:cBhvr>
                                      <p:tavLst>
                                        <p:tav tm="0">
                                          <p:val>
                                            <p:strVal val="#ppt_x"/>
                                          </p:val>
                                        </p:tav>
                                        <p:tav tm="100000">
                                          <p:val>
                                            <p:strVal val="#ppt_x"/>
                                          </p:val>
                                        </p:tav>
                                      </p:tavLst>
                                    </p:anim>
                                    <p:anim calcmode="lin" valueType="num">
                                      <p:cBhvr additive="base">
                                        <p:cTn id="32" dur="500" fill="hold"/>
                                        <p:tgtEl>
                                          <p:spTgt spid="1638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387"/>
                                        </p:tgtEl>
                                        <p:attrNameLst>
                                          <p:attrName>style.visibility</p:attrName>
                                        </p:attrNameLst>
                                      </p:cBhvr>
                                      <p:to>
                                        <p:strVal val="visible"/>
                                      </p:to>
                                    </p:set>
                                    <p:anim calcmode="lin" valueType="num">
                                      <p:cBhvr additive="base">
                                        <p:cTn id="35" dur="500" fill="hold"/>
                                        <p:tgtEl>
                                          <p:spTgt spid="16387"/>
                                        </p:tgtEl>
                                        <p:attrNameLst>
                                          <p:attrName>ppt_x</p:attrName>
                                        </p:attrNameLst>
                                      </p:cBhvr>
                                      <p:tavLst>
                                        <p:tav tm="0">
                                          <p:val>
                                            <p:strVal val="#ppt_x"/>
                                          </p:val>
                                        </p:tav>
                                        <p:tav tm="100000">
                                          <p:val>
                                            <p:strVal val="#ppt_x"/>
                                          </p:val>
                                        </p:tav>
                                      </p:tavLst>
                                    </p:anim>
                                    <p:anim calcmode="lin" valueType="num">
                                      <p:cBhvr additive="base">
                                        <p:cTn id="36"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3200400"/>
            <a:ext cx="8763000" cy="3276600"/>
          </a:xfrm>
        </p:spPr>
        <p:txBody>
          <a:bodyPr>
            <a:normAutofit/>
          </a:bodyPr>
          <a:lstStyle/>
          <a:p>
            <a:r>
              <a:rPr lang="en-US" sz="2000" dirty="0" smtClean="0"/>
              <a:t>Wind turbine is a sophisticated system of component that must all work together to efficiently power production.</a:t>
            </a:r>
          </a:p>
          <a:p>
            <a:r>
              <a:rPr lang="en-US" sz="2000" dirty="0" smtClean="0"/>
              <a:t>Like most sophisticated systems it can be divided into sections.</a:t>
            </a:r>
          </a:p>
          <a:p>
            <a:r>
              <a:rPr lang="en-US" sz="2000" dirty="0" smtClean="0"/>
              <a:t>Some sections are dedicated to capture the wind energy, other sections convert the mechanical kinetic energy to electrical energy .</a:t>
            </a:r>
          </a:p>
          <a:p>
            <a:r>
              <a:rPr lang="en-US" sz="2000" dirty="0" smtClean="0"/>
              <a:t>All of the sections depends on a control system to keep  the turbine facing into the wind and turning at proper rate.</a:t>
            </a:r>
            <a:endParaRPr lang="en-US" sz="2000" dirty="0"/>
          </a:p>
        </p:txBody>
      </p:sp>
      <p:pic>
        <p:nvPicPr>
          <p:cNvPr id="1026" name="Picture 2" descr="C:\Users\Moro\Desktop\350px-Windenerg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
            <a:ext cx="5181600" cy="281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040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419"/>
          <a:stretch>
            <a:fillRect/>
          </a:stretch>
        </p:blipFill>
        <p:spPr bwMode="auto">
          <a:xfrm>
            <a:off x="18197" y="533400"/>
            <a:ext cx="9162826" cy="525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64196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Pitching system</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0637" y="1662906"/>
            <a:ext cx="65627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170881"/>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77500" lnSpcReduction="20000"/>
          </a:bodyPr>
          <a:lstStyle/>
          <a:p>
            <a:r>
              <a:rPr lang="en-US" altLang="en-US" dirty="0"/>
              <a:t>The pitch mechanism in large wind turbines </a:t>
            </a:r>
            <a:r>
              <a:rPr lang="en-US" altLang="en-US" dirty="0">
                <a:solidFill>
                  <a:srgbClr val="FF0000"/>
                </a:solidFill>
              </a:rPr>
              <a:t>enables the rotation of the blades on their longitudinal axis. </a:t>
            </a:r>
            <a:r>
              <a:rPr lang="en-US" altLang="en-US" dirty="0"/>
              <a:t>It can </a:t>
            </a:r>
            <a:r>
              <a:rPr lang="en-US" altLang="en-US" dirty="0">
                <a:solidFill>
                  <a:srgbClr val="FF0000"/>
                </a:solidFill>
              </a:rPr>
              <a:t>change the angle of attack</a:t>
            </a:r>
            <a:r>
              <a:rPr lang="en-US" altLang="en-US" dirty="0"/>
              <a:t> of the blades with respect to the wind, by which the aerodynamic characteristics of the blade can be adjusted. </a:t>
            </a:r>
            <a:endParaRPr lang="en-US" altLang="en-US" dirty="0" smtClean="0"/>
          </a:p>
          <a:p>
            <a:endParaRPr lang="en-US" altLang="en-US" dirty="0" smtClean="0"/>
          </a:p>
          <a:p>
            <a:endParaRPr lang="en-US" altLang="en-US" dirty="0"/>
          </a:p>
          <a:p>
            <a:endParaRPr lang="en-US" altLang="en-US" dirty="0" smtClean="0"/>
          </a:p>
          <a:p>
            <a:endParaRPr lang="en-US" altLang="en-US" dirty="0"/>
          </a:p>
          <a:p>
            <a:endParaRPr lang="en-US" altLang="en-US" dirty="0"/>
          </a:p>
          <a:p>
            <a:r>
              <a:rPr lang="en-US" altLang="en-US" dirty="0"/>
              <a:t>This provides a </a:t>
            </a:r>
            <a:r>
              <a:rPr lang="en-US" altLang="en-US" dirty="0">
                <a:solidFill>
                  <a:srgbClr val="FF0000"/>
                </a:solidFill>
              </a:rPr>
              <a:t>degree of control</a:t>
            </a:r>
            <a:r>
              <a:rPr lang="en-US" altLang="en-US" dirty="0"/>
              <a:t> over the captured power to improve conversion efficiency or to protect the turbine. </a:t>
            </a:r>
          </a:p>
          <a:p>
            <a:r>
              <a:rPr lang="en-US" altLang="en-US" dirty="0">
                <a:solidFill>
                  <a:srgbClr val="FF0000"/>
                </a:solidFill>
              </a:rPr>
              <a:t>When the wind speed is at or below its rated value, the angle of attack of the blades is kept at an optimal value</a:t>
            </a:r>
            <a:r>
              <a:rPr lang="en-US" altLang="en-US" dirty="0"/>
              <a:t>, at which the turbine can capture the maximum power available from the wind. </a:t>
            </a:r>
          </a:p>
          <a:p>
            <a:endParaRPr lang="en-US" dirty="0"/>
          </a:p>
        </p:txBody>
      </p:sp>
      <p:pic>
        <p:nvPicPr>
          <p:cNvPr id="17410" name="Picture 2" descr="C:\Users\Moro\Desktop\Interior_of_the_hub_of_Turbine_No_3_-_geograph.org.uk_-_7540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5943600" cy="182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0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anim calcmode="lin" valueType="num">
                                      <p:cBhvr additive="base">
                                        <p:cTn id="21" dur="500" fill="hold"/>
                                        <p:tgtEl>
                                          <p:spTgt spid="17410"/>
                                        </p:tgtEl>
                                        <p:attrNameLst>
                                          <p:attrName>ppt_x</p:attrName>
                                        </p:attrNameLst>
                                      </p:cBhvr>
                                      <p:tavLst>
                                        <p:tav tm="0">
                                          <p:val>
                                            <p:strVal val="#ppt_x"/>
                                          </p:val>
                                        </p:tav>
                                        <p:tav tm="100000">
                                          <p:val>
                                            <p:strVal val="#ppt_x"/>
                                          </p:val>
                                        </p:tav>
                                      </p:tavLst>
                                    </p:anim>
                                    <p:anim calcmode="lin" valueType="num">
                                      <p:cBhvr additive="base">
                                        <p:cTn id="2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839200" cy="6781800"/>
          </a:xfrm>
        </p:spPr>
        <p:txBody>
          <a:bodyPr/>
          <a:lstStyle/>
          <a:p>
            <a:r>
              <a:rPr lang="en-US" altLang="en-US" dirty="0"/>
              <a:t>When the </a:t>
            </a:r>
            <a:r>
              <a:rPr lang="en-US" altLang="en-US" dirty="0">
                <a:solidFill>
                  <a:srgbClr val="FF0000"/>
                </a:solidFill>
              </a:rPr>
              <a:t>wind speed exceeds the rated value, the pitch mechanism is activated to regulate and limit the output power</a:t>
            </a:r>
            <a:r>
              <a:rPr lang="en-US" altLang="en-US" dirty="0"/>
              <a:t>, thus keeping the power output within the designed capability.</a:t>
            </a:r>
          </a:p>
          <a:p>
            <a:r>
              <a:rPr lang="en-US" altLang="en-US" dirty="0"/>
              <a:t>For this purpose, </a:t>
            </a:r>
            <a:r>
              <a:rPr lang="en-US" altLang="en-US" dirty="0">
                <a:solidFill>
                  <a:srgbClr val="FF0000"/>
                </a:solidFill>
              </a:rPr>
              <a:t>a pitch range of around 20 to 25 degrees </a:t>
            </a:r>
            <a:r>
              <a:rPr lang="en-US" altLang="en-US" dirty="0"/>
              <a:t>is usually sufficient. </a:t>
            </a:r>
          </a:p>
          <a:p>
            <a:r>
              <a:rPr lang="en-US" altLang="en-US" dirty="0"/>
              <a:t>When the </a:t>
            </a:r>
            <a:r>
              <a:rPr lang="en-US" altLang="en-US" dirty="0">
                <a:solidFill>
                  <a:srgbClr val="FF0000"/>
                </a:solidFill>
              </a:rPr>
              <a:t>wind speed increases further </a:t>
            </a:r>
            <a:r>
              <a:rPr lang="en-US" altLang="en-US" dirty="0"/>
              <a:t>and reaches the limit of the turbine, the </a:t>
            </a:r>
            <a:r>
              <a:rPr lang="en-US" altLang="en-US" dirty="0">
                <a:solidFill>
                  <a:srgbClr val="FF0000"/>
                </a:solidFill>
              </a:rPr>
              <a:t>blades are completely pitched out </a:t>
            </a:r>
            <a:r>
              <a:rPr lang="en-US" altLang="en-US" dirty="0"/>
              <a:t>of the wind (fully pitched or feathering), and no power will be captured by the blades. The wind turbine is then shut down and </a:t>
            </a:r>
            <a:r>
              <a:rPr lang="en-US" altLang="en-US" dirty="0">
                <a:solidFill>
                  <a:srgbClr val="FF0000"/>
                </a:solidFill>
              </a:rPr>
              <a:t>protected</a:t>
            </a:r>
            <a:endParaRPr lang="en-US" dirty="0"/>
          </a:p>
        </p:txBody>
      </p:sp>
    </p:spTree>
    <p:extLst>
      <p:ext uri="{BB962C8B-B14F-4D97-AF65-F5344CB8AC3E}">
        <p14:creationId xmlns:p14="http://schemas.microsoft.com/office/powerpoint/2010/main" val="1785019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991600" cy="6858000"/>
          </a:xfrm>
        </p:spPr>
        <p:txBody>
          <a:bodyPr>
            <a:normAutofit fontScale="92500" lnSpcReduction="20000"/>
          </a:bodyPr>
          <a:lstStyle/>
          <a:p>
            <a:r>
              <a:rPr lang="en-US" altLang="en-US" dirty="0"/>
              <a:t>The pitch mechanism can be either </a:t>
            </a:r>
            <a:r>
              <a:rPr lang="en-US" altLang="en-US" dirty="0">
                <a:solidFill>
                  <a:srgbClr val="FF0000"/>
                </a:solidFill>
              </a:rPr>
              <a:t>hydraulic or electric</a:t>
            </a:r>
            <a:r>
              <a:rPr lang="en-US" altLang="en-US" dirty="0"/>
              <a:t>. Electric pitch actuators are more common nowadays since they are simpler and require less maintenance. </a:t>
            </a:r>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a:p>
          <a:p>
            <a:r>
              <a:rPr lang="en-US" altLang="en-US" dirty="0">
                <a:solidFill>
                  <a:srgbClr val="FF0000"/>
                </a:solidFill>
              </a:rPr>
              <a:t>Traditionally, all blades on the rotor hub are pitched simultaneously by one pitch mechanism. </a:t>
            </a:r>
            <a:r>
              <a:rPr lang="en-US" altLang="en-US" dirty="0"/>
              <a:t>Modern wind turbines are often designed to </a:t>
            </a:r>
            <a:r>
              <a:rPr lang="en-US" altLang="en-US" dirty="0">
                <a:solidFill>
                  <a:srgbClr val="FF0000"/>
                </a:solidFill>
              </a:rPr>
              <a:t>pitch each blade individually,</a:t>
            </a:r>
            <a:r>
              <a:rPr lang="en-US" altLang="en-US" dirty="0"/>
              <a:t> allowing an independent control of the blades and offering more flexibility. </a:t>
            </a:r>
          </a:p>
          <a:p>
            <a:endParaRPr lang="en-US" dirty="0"/>
          </a:p>
        </p:txBody>
      </p:sp>
      <p:pic>
        <p:nvPicPr>
          <p:cNvPr id="18434" name="Picture 2" descr="C:\Users\Moro\Desktop\getim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24000"/>
            <a:ext cx="2343151" cy="2679506"/>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Moro\Desktop\6b7dd76e-872b-479d-bec8-74e540135b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1" y="2220473"/>
            <a:ext cx="5962649" cy="175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7486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9962"/>
          </a:xfrm>
        </p:spPr>
        <p:txBody>
          <a:bodyPr/>
          <a:lstStyle/>
          <a:p>
            <a:r>
              <a:rPr lang="en-US" dirty="0" smtClean="0"/>
              <a:t>Thanks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162457361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t>
            </a:r>
            <a:r>
              <a:rPr lang="en-US" u="sng" dirty="0" smtClean="0"/>
              <a:t>closed loop control system</a:t>
            </a:r>
            <a:endParaRPr lang="en-US" u="sng" dirty="0"/>
          </a:p>
        </p:txBody>
      </p:sp>
      <p:sp>
        <p:nvSpPr>
          <p:cNvPr id="3" name="Content Placeholder 2"/>
          <p:cNvSpPr>
            <a:spLocks noGrp="1"/>
          </p:cNvSpPr>
          <p:nvPr>
            <p:ph idx="1"/>
          </p:nvPr>
        </p:nvSpPr>
        <p:spPr>
          <a:xfrm>
            <a:off x="381000" y="4267200"/>
            <a:ext cx="8305800" cy="2286000"/>
          </a:xfrm>
        </p:spPr>
        <p:txBody>
          <a:bodyPr>
            <a:normAutofit/>
          </a:bodyPr>
          <a:lstStyle/>
          <a:p>
            <a:pPr marL="0" indent="0">
              <a:buNone/>
            </a:pPr>
            <a:r>
              <a:rPr lang="en-US" dirty="0" smtClean="0"/>
              <a:t>-The closed loop control system measure variables that affect system performance and compare this measurements to desired performance which is called (SETPOINT).</a:t>
            </a:r>
          </a:p>
        </p:txBody>
      </p:sp>
      <p:pic>
        <p:nvPicPr>
          <p:cNvPr id="2050" name="Picture 2" descr="C:\Users\Moro\Pictures\Screenshots\Screenshot (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30740"/>
            <a:ext cx="741579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223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dirty="0" smtClean="0"/>
              <a:t>-Wind turbine yaw control system measures </a:t>
            </a:r>
            <a:r>
              <a:rPr lang="en-US" sz="2400" dirty="0" smtClean="0">
                <a:solidFill>
                  <a:srgbClr val="FF0000"/>
                </a:solidFill>
              </a:rPr>
              <a:t>wind direction, wind speed and the current position of the turbine.</a:t>
            </a:r>
            <a:endParaRPr lang="en-US" sz="2400"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Measurements of these variables are made using sensors</a:t>
            </a:r>
          </a:p>
          <a:p>
            <a:r>
              <a:rPr lang="en-US" sz="2000" dirty="0" smtClean="0"/>
              <a:t>Sensors              is a device converts the physical quantities into an electrical signal such as volt, current or frequency that can be understood by the controller.</a:t>
            </a:r>
          </a:p>
          <a:p>
            <a:r>
              <a:rPr lang="en-US" sz="2000" dirty="0" smtClean="0"/>
              <a:t>Information from the sensors is called feedback, feedback is used by the controller to make decisions and take actions to keep the wind system operating </a:t>
            </a:r>
            <a:endParaRPr lang="en-US" sz="2000" dirty="0"/>
          </a:p>
        </p:txBody>
      </p:sp>
      <p:sp>
        <p:nvSpPr>
          <p:cNvPr id="6" name="Right Arrow 5"/>
          <p:cNvSpPr/>
          <p:nvPr/>
        </p:nvSpPr>
        <p:spPr>
          <a:xfrm>
            <a:off x="1869584" y="1981200"/>
            <a:ext cx="492616" cy="375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Moro\Pictures\Screenshots\Screenshot (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005173"/>
            <a:ext cx="5893046" cy="280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395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609600"/>
            <a:ext cx="8229600" cy="609600"/>
          </a:xfrm>
        </p:spPr>
        <p:txBody>
          <a:bodyPr>
            <a:normAutofit fontScale="90000"/>
          </a:bodyPr>
          <a:lstStyle/>
          <a:p>
            <a:endParaRPr lang="en-US" dirty="0"/>
          </a:p>
        </p:txBody>
      </p:sp>
      <p:sp>
        <p:nvSpPr>
          <p:cNvPr id="3" name="Content Placeholder 2"/>
          <p:cNvSpPr>
            <a:spLocks noGrp="1"/>
          </p:cNvSpPr>
          <p:nvPr>
            <p:ph idx="1"/>
          </p:nvPr>
        </p:nvSpPr>
        <p:spPr>
          <a:xfrm>
            <a:off x="533400" y="0"/>
            <a:ext cx="8229600" cy="6858000"/>
          </a:xfrm>
        </p:spPr>
        <p:txBody>
          <a:bodyPr>
            <a:normAutofit/>
          </a:bodyPr>
          <a:lstStyle/>
          <a:p>
            <a:r>
              <a:rPr lang="en-US" sz="2000" dirty="0" smtClean="0">
                <a:solidFill>
                  <a:srgbClr val="FF0000"/>
                </a:solidFill>
              </a:rPr>
              <a:t>An </a:t>
            </a:r>
            <a:r>
              <a:rPr lang="en-US" sz="2000" dirty="0">
                <a:solidFill>
                  <a:srgbClr val="FF0000"/>
                </a:solidFill>
              </a:rPr>
              <a:t>important control function is to keep the turbine pointed into </a:t>
            </a:r>
            <a:r>
              <a:rPr lang="en-US" sz="2000" dirty="0" smtClean="0">
                <a:solidFill>
                  <a:srgbClr val="FF0000"/>
                </a:solidFill>
              </a:rPr>
              <a:t>wind, </a:t>
            </a:r>
            <a:r>
              <a:rPr lang="en-US" sz="2000" dirty="0">
                <a:solidFill>
                  <a:srgbClr val="FF0000"/>
                </a:solidFill>
              </a:rPr>
              <a:t>so </a:t>
            </a:r>
            <a:r>
              <a:rPr lang="en-US" sz="2000" dirty="0" smtClean="0">
                <a:solidFill>
                  <a:srgbClr val="FF0000"/>
                </a:solidFill>
              </a:rPr>
              <a:t>a simple instruction might be, if the wind direction differ from the direction turbine is pointing by more than 5 degree then turn the nacelle until it is aligned.</a:t>
            </a:r>
          </a:p>
          <a:p>
            <a:r>
              <a:rPr lang="en-US" sz="2000" dirty="0" smtClean="0">
                <a:solidFill>
                  <a:srgbClr val="FF0000"/>
                </a:solidFill>
              </a:rPr>
              <a:t>In this case the turbine aligned with the SETPOINT, to maintain it the controller receives a signal from the wind directional vane and compare it to the nacelle position sensor, if the wind direction and nacelle position are the same no action required and everything remain constant.</a:t>
            </a:r>
          </a:p>
          <a:p>
            <a:r>
              <a:rPr lang="en-US" sz="2000" dirty="0" smtClean="0">
                <a:solidFill>
                  <a:srgbClr val="FF0000"/>
                </a:solidFill>
              </a:rPr>
              <a:t>When the wind direction change, then is a difference bet. The SETPOINT</a:t>
            </a:r>
            <a:r>
              <a:rPr lang="en-US" sz="2000" dirty="0">
                <a:solidFill>
                  <a:srgbClr val="FF0000"/>
                </a:solidFill>
              </a:rPr>
              <a:t> </a:t>
            </a:r>
            <a:r>
              <a:rPr lang="en-US" sz="2000" dirty="0" smtClean="0">
                <a:solidFill>
                  <a:srgbClr val="FF0000"/>
                </a:solidFill>
              </a:rPr>
              <a:t>and error signal is produced, the error signal is used by the controller to produce a correction signal that will sent to the actuators in motion to move the nacelle to the SETPOINT.</a:t>
            </a:r>
          </a:p>
          <a:p>
            <a:endParaRPr lang="en-US" sz="2000" dirty="0" smtClean="0">
              <a:solidFill>
                <a:srgbClr val="FF0000"/>
              </a:solidFill>
            </a:endParaRPr>
          </a:p>
        </p:txBody>
      </p:sp>
      <p:pic>
        <p:nvPicPr>
          <p:cNvPr id="4098" name="Picture 2" descr="C:\Users\Moro\Pictures\Screenshots\Screenshot (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6272213" cy="275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15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additive="base">
                                        <p:cTn id="25" dur="500" fill="hold"/>
                                        <p:tgtEl>
                                          <p:spTgt spid="4098"/>
                                        </p:tgtEl>
                                        <p:attrNameLst>
                                          <p:attrName>ppt_x</p:attrName>
                                        </p:attrNameLst>
                                      </p:cBhvr>
                                      <p:tavLst>
                                        <p:tav tm="0">
                                          <p:val>
                                            <p:strVal val="#ppt_x"/>
                                          </p:val>
                                        </p:tav>
                                        <p:tav tm="100000">
                                          <p:val>
                                            <p:strVal val="#ppt_x"/>
                                          </p:val>
                                        </p:tav>
                                      </p:tavLst>
                                    </p:anim>
                                    <p:anim calcmode="lin" valueType="num">
                                      <p:cBhvr additive="base">
                                        <p:cTn id="2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52400" y="-228600"/>
            <a:ext cx="8229600" cy="76200"/>
          </a:xfrm>
        </p:spPr>
        <p:txBody>
          <a:bodyPr>
            <a:normAutofit fontScale="90000"/>
          </a:bodyPr>
          <a:lstStyle/>
          <a:p>
            <a:r>
              <a:rPr lang="en-US" dirty="0" smtClean="0"/>
              <a:t>2</a:t>
            </a:r>
            <a:endParaRPr lang="en-US" dirty="0"/>
          </a:p>
        </p:txBody>
      </p:sp>
      <p:sp>
        <p:nvSpPr>
          <p:cNvPr id="3" name="Content Placeholder 2"/>
          <p:cNvSpPr>
            <a:spLocks noGrp="1"/>
          </p:cNvSpPr>
          <p:nvPr>
            <p:ph idx="1"/>
          </p:nvPr>
        </p:nvSpPr>
        <p:spPr>
          <a:xfrm>
            <a:off x="228601" y="152400"/>
            <a:ext cx="8610600" cy="6553200"/>
          </a:xfrm>
        </p:spPr>
        <p:txBody>
          <a:bodyPr/>
          <a:lstStyle/>
          <a:p>
            <a:r>
              <a:rPr lang="en-US" dirty="0" smtClean="0"/>
              <a:t>(Actuators),</a:t>
            </a:r>
            <a:r>
              <a:rPr lang="en-US" sz="2000" dirty="0" smtClean="0">
                <a:solidFill>
                  <a:srgbClr val="FF0000"/>
                </a:solidFill>
              </a:rPr>
              <a:t>Devices such as electric motors or hydraulic cylinders that create motion and can be controlled with an electrical signal.</a:t>
            </a:r>
          </a:p>
          <a:p>
            <a:endParaRPr lang="en-US" sz="2000" dirty="0">
              <a:solidFill>
                <a:srgbClr val="FF0000"/>
              </a:solidFill>
            </a:endParaRPr>
          </a:p>
          <a:p>
            <a:endParaRPr lang="en-US" sz="2000" dirty="0" smtClean="0">
              <a:solidFill>
                <a:srgbClr val="FF0000"/>
              </a:solidFill>
            </a:endParaRPr>
          </a:p>
          <a:p>
            <a:endParaRPr lang="en-US" sz="2000" dirty="0">
              <a:solidFill>
                <a:srgbClr val="FF0000"/>
              </a:solidFill>
            </a:endParaRPr>
          </a:p>
          <a:p>
            <a:endParaRPr lang="en-US" sz="2000" dirty="0" smtClean="0">
              <a:solidFill>
                <a:srgbClr val="FF0000"/>
              </a:solidFill>
            </a:endParaRPr>
          </a:p>
          <a:p>
            <a:endParaRPr lang="en-US" sz="2000" dirty="0">
              <a:solidFill>
                <a:srgbClr val="FF0000"/>
              </a:solidFill>
            </a:endParaRPr>
          </a:p>
          <a:p>
            <a:endParaRPr lang="en-US" sz="2000" dirty="0" smtClean="0">
              <a:solidFill>
                <a:srgbClr val="FF0000"/>
              </a:solidFill>
            </a:endParaRPr>
          </a:p>
          <a:p>
            <a:endParaRPr lang="en-US" sz="2000" dirty="0">
              <a:solidFill>
                <a:srgbClr val="FF0000"/>
              </a:solidFill>
            </a:endParaRPr>
          </a:p>
          <a:p>
            <a:pPr marL="0" indent="0">
              <a:buNone/>
            </a:pPr>
            <a:r>
              <a:rPr lang="en-US" sz="2000" dirty="0" smtClean="0">
                <a:solidFill>
                  <a:srgbClr val="FF0000"/>
                </a:solidFill>
              </a:rPr>
              <a:t> </a:t>
            </a:r>
            <a:r>
              <a:rPr lang="en-US" sz="2000" dirty="0" smtClean="0"/>
              <a:t>The main reasons to use yaw control system</a:t>
            </a:r>
          </a:p>
          <a:p>
            <a:pPr marL="0" indent="0">
              <a:buNone/>
            </a:pPr>
            <a:r>
              <a:rPr lang="en-US" sz="2000" dirty="0" smtClean="0">
                <a:solidFill>
                  <a:srgbClr val="FF0000"/>
                </a:solidFill>
              </a:rPr>
              <a:t>1-To point the nacelle into wind for power generation.</a:t>
            </a:r>
          </a:p>
          <a:p>
            <a:pPr marL="0" indent="0">
              <a:buNone/>
            </a:pPr>
            <a:r>
              <a:rPr lang="en-US" sz="2000" dirty="0" smtClean="0">
                <a:solidFill>
                  <a:srgbClr val="FF0000"/>
                </a:solidFill>
              </a:rPr>
              <a:t>2-To detect cable twisting resulting from yaw activity and unwind the cables as necessary.</a:t>
            </a:r>
          </a:p>
          <a:p>
            <a:pPr marL="0" indent="0">
              <a:buNone/>
            </a:pPr>
            <a:r>
              <a:rPr lang="en-US" sz="2000" dirty="0" smtClean="0">
                <a:solidFill>
                  <a:srgbClr val="FF0000"/>
                </a:solidFill>
              </a:rPr>
              <a:t>3-To turn the nacelle away from the wind (FURLING)</a:t>
            </a:r>
          </a:p>
          <a:p>
            <a:pPr marL="0" indent="0">
              <a:buNone/>
            </a:pPr>
            <a:r>
              <a:rPr lang="en-US" sz="2000" dirty="0" smtClean="0">
                <a:solidFill>
                  <a:srgbClr val="FF0000"/>
                </a:solidFill>
              </a:rPr>
              <a:t>FURLING:- it used to protect the turbine from high wind or to stop hub rotating for shut down.             (ONE OF THE BREAKS TYPE).</a:t>
            </a:r>
          </a:p>
          <a:p>
            <a:pPr marL="0" indent="0">
              <a:buNone/>
            </a:pPr>
            <a:endParaRPr lang="en-US" sz="2000" dirty="0" smtClean="0">
              <a:solidFill>
                <a:srgbClr val="FF0000"/>
              </a:solidFill>
            </a:endParaRPr>
          </a:p>
        </p:txBody>
      </p:sp>
      <p:pic>
        <p:nvPicPr>
          <p:cNvPr id="5122" name="Picture 2" descr="C:\Users\Moro\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233" y="1143000"/>
            <a:ext cx="2143125" cy="214312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905000" y="5701284"/>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410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additive="base">
                                        <p:cTn id="2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 calcmode="lin" valueType="num">
                                      <p:cBhvr additive="base">
                                        <p:cTn id="3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304800"/>
            <a:ext cx="8229600" cy="152400"/>
          </a:xfrm>
        </p:spPr>
        <p:txBody>
          <a:bodyPr>
            <a:normAutofit fontScale="90000"/>
          </a:bodyPr>
          <a:lstStyle/>
          <a:p>
            <a:endParaRPr lang="en-US" dirty="0"/>
          </a:p>
        </p:txBody>
      </p:sp>
      <p:sp>
        <p:nvSpPr>
          <p:cNvPr id="3" name="Content Placeholder 2"/>
          <p:cNvSpPr>
            <a:spLocks noGrp="1"/>
          </p:cNvSpPr>
          <p:nvPr>
            <p:ph idx="1"/>
          </p:nvPr>
        </p:nvSpPr>
        <p:spPr>
          <a:xfrm>
            <a:off x="457200" y="76200"/>
            <a:ext cx="8229600" cy="6781800"/>
          </a:xfrm>
        </p:spPr>
        <p:txBody>
          <a:bodyPr>
            <a:normAutofit/>
          </a:bodyPr>
          <a:lstStyle/>
          <a:p>
            <a:r>
              <a:rPr lang="en-US" sz="2000" u="sng" dirty="0"/>
              <a:t>2-To detect cable twisting resulting from yaw activity and unwind the cables as </a:t>
            </a:r>
            <a:r>
              <a:rPr lang="en-US" sz="2000" u="sng" dirty="0" smtClean="0"/>
              <a:t>necessary:-</a:t>
            </a:r>
          </a:p>
          <a:p>
            <a:r>
              <a:rPr lang="en-US" sz="2000" dirty="0" smtClean="0"/>
              <a:t>As the nacelle tracks the wind the flexible power cables become twisted, but might untwisted as the wind changes direction.</a:t>
            </a:r>
          </a:p>
          <a:p>
            <a:pPr>
              <a:buFontTx/>
              <a:buChar char="-"/>
            </a:pPr>
            <a:r>
              <a:rPr lang="en-US" sz="2000" dirty="0" smtClean="0">
                <a:solidFill>
                  <a:srgbClr val="FF0000"/>
                </a:solidFill>
              </a:rPr>
              <a:t>Sensors detect nacelle rotation and the controller count the revolutions.</a:t>
            </a:r>
          </a:p>
          <a:p>
            <a:pPr>
              <a:buFontTx/>
              <a:buChar char="-"/>
            </a:pPr>
            <a:r>
              <a:rPr lang="en-US" sz="2000" dirty="0" smtClean="0">
                <a:solidFill>
                  <a:srgbClr val="FF0000"/>
                </a:solidFill>
              </a:rPr>
              <a:t>If the twist becomes excessive the controller will put the turbine into a stop state and rotate the nacelle to untwist the cables </a:t>
            </a:r>
          </a:p>
          <a:p>
            <a:pPr>
              <a:buFontTx/>
              <a:buChar char="-"/>
            </a:pPr>
            <a:r>
              <a:rPr lang="en-US" sz="2000" dirty="0" smtClean="0">
                <a:solidFill>
                  <a:srgbClr val="FF0000"/>
                </a:solidFill>
              </a:rPr>
              <a:t>If the nacelle is pointing 180 degree away from the wind, the controller will determine which direction will untwist the cable.</a:t>
            </a:r>
          </a:p>
          <a:p>
            <a:pPr>
              <a:buFontTx/>
              <a:buChar char="-"/>
            </a:pPr>
            <a:r>
              <a:rPr lang="en-US" sz="2000" dirty="0" smtClean="0">
                <a:solidFill>
                  <a:srgbClr val="FF0000"/>
                </a:solidFill>
              </a:rPr>
              <a:t>And then turn the nacelle in that direction to realign it with the wind.</a:t>
            </a:r>
          </a:p>
          <a:p>
            <a:pPr>
              <a:buFontTx/>
              <a:buChar char="-"/>
            </a:pPr>
            <a:endParaRPr lang="en-US" sz="2000" dirty="0">
              <a:solidFill>
                <a:srgbClr val="FF0000"/>
              </a:solidFill>
            </a:endParaRPr>
          </a:p>
        </p:txBody>
      </p:sp>
      <p:pic>
        <p:nvPicPr>
          <p:cNvPr id="6146" name="Picture 2" descr="C:\Users\Moro\Pictures\Screenshots\Screenshot (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33800"/>
            <a:ext cx="5530850" cy="280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07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0"/>
            <a:ext cx="8229600" cy="6858000"/>
          </a:xfrm>
        </p:spPr>
        <p:txBody>
          <a:bodyPr>
            <a:normAutofit/>
          </a:bodyPr>
          <a:lstStyle/>
          <a:p>
            <a:r>
              <a:rPr lang="en-US" sz="3600" u="sng" dirty="0"/>
              <a:t>3-To turn the nacelle away from the wind (FURLING</a:t>
            </a:r>
            <a:r>
              <a:rPr lang="en-US" sz="3600" u="sng" dirty="0" smtClean="0"/>
              <a:t>)</a:t>
            </a:r>
          </a:p>
          <a:p>
            <a:r>
              <a:rPr lang="en-US" sz="3000" dirty="0" smtClean="0">
                <a:solidFill>
                  <a:srgbClr val="FF0000"/>
                </a:solidFill>
              </a:rPr>
              <a:t>it is used to protect the turbine from high wind or to stop hub rotation for shutdown</a:t>
            </a:r>
          </a:p>
          <a:p>
            <a:r>
              <a:rPr lang="en-US" sz="3000" dirty="0" smtClean="0">
                <a:solidFill>
                  <a:srgbClr val="FF0000"/>
                </a:solidFill>
              </a:rPr>
              <a:t>During normal operation when the wind speed is above 3 or 4 m/s the controller will keep the nacelle pointed into the wind and make corrections as the wind direction changes.</a:t>
            </a:r>
            <a:endParaRPr lang="en-US" sz="3000" dirty="0">
              <a:solidFill>
                <a:srgbClr val="FF0000"/>
              </a:solidFill>
            </a:endParaRPr>
          </a:p>
          <a:p>
            <a:r>
              <a:rPr lang="en-US" sz="3000" dirty="0" smtClean="0">
                <a:solidFill>
                  <a:srgbClr val="FF0000"/>
                </a:solidFill>
              </a:rPr>
              <a:t>time of low or no wind it is not necessary to keep the nacelle pointing into the wind, in fact tracking the wind is too low to produce power results in unnecessary wear on the yaw system.</a:t>
            </a:r>
            <a:endParaRPr lang="en-US" sz="3000" dirty="0">
              <a:solidFill>
                <a:srgbClr val="FF0000"/>
              </a:solidFill>
            </a:endParaRPr>
          </a:p>
        </p:txBody>
      </p:sp>
    </p:spTree>
    <p:extLst>
      <p:ext uri="{BB962C8B-B14F-4D97-AF65-F5344CB8AC3E}">
        <p14:creationId xmlns:p14="http://schemas.microsoft.com/office/powerpoint/2010/main" val="133828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6324600"/>
          </a:xfrm>
        </p:spPr>
        <p:txBody>
          <a:bodyPr/>
          <a:lstStyle/>
          <a:p>
            <a:r>
              <a:rPr lang="en-US" dirty="0" smtClean="0"/>
              <a:t>Sensors              potentiometer, encodes, ultrasonic sensors may used to detect wind direction.</a:t>
            </a:r>
          </a:p>
          <a:p>
            <a:r>
              <a:rPr lang="en-US" sz="2800" u="sng" dirty="0" smtClean="0">
                <a:solidFill>
                  <a:srgbClr val="FF0000"/>
                </a:solidFill>
              </a:rPr>
              <a:t>1-poteniometer:-</a:t>
            </a:r>
          </a:p>
          <a:p>
            <a:pPr marL="0" indent="0">
              <a:buNone/>
            </a:pPr>
            <a:r>
              <a:rPr lang="en-US" sz="2000" dirty="0" smtClean="0"/>
              <a:t>  A variable resistor consisting of a resistive strip, three terminals and a movable wiper </a:t>
            </a:r>
          </a:p>
          <a:p>
            <a:endParaRPr lang="en-US" u="sng" dirty="0"/>
          </a:p>
        </p:txBody>
      </p:sp>
      <p:sp>
        <p:nvSpPr>
          <p:cNvPr id="4" name="Right Arrow 3"/>
          <p:cNvSpPr/>
          <p:nvPr/>
        </p:nvSpPr>
        <p:spPr>
          <a:xfrm>
            <a:off x="2138308" y="3672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Users\Moro\Pictures\Screenshots\Screenshot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200400"/>
            <a:ext cx="7510463" cy="345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1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 calcmode="lin" valueType="num">
                                      <p:cBhvr additive="base">
                                        <p:cTn id="25" dur="500" fill="hold"/>
                                        <p:tgtEl>
                                          <p:spTgt spid="7170"/>
                                        </p:tgtEl>
                                        <p:attrNameLst>
                                          <p:attrName>ppt_x</p:attrName>
                                        </p:attrNameLst>
                                      </p:cBhvr>
                                      <p:tavLst>
                                        <p:tav tm="0">
                                          <p:val>
                                            <p:strVal val="#ppt_x"/>
                                          </p:val>
                                        </p:tav>
                                        <p:tav tm="100000">
                                          <p:val>
                                            <p:strVal val="#ppt_x"/>
                                          </p:val>
                                        </p:tav>
                                      </p:tavLst>
                                    </p:anim>
                                    <p:anim calcmode="lin" valueType="num">
                                      <p:cBhvr additive="base">
                                        <p:cTn id="26"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1434</Words>
  <Application>Microsoft Office PowerPoint</Application>
  <PresentationFormat>On-screen Show (4:3)</PresentationFormat>
  <Paragraphs>131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Optimization</vt:lpstr>
      <vt:lpstr>PowerPoint Presentation</vt:lpstr>
      <vt:lpstr>-closed loop control system</vt:lpstr>
      <vt:lpstr>-Wind turbine yaw control system measures wind direction, wind speed and the current position of the turbine.</vt:lpstr>
      <vt:lpstr>PowerPoint Presentation</vt:lpstr>
      <vt:lpstr>2</vt:lpstr>
      <vt:lpstr>PowerPoint Presentation</vt:lpstr>
      <vt:lpstr>PowerPoint Presentation</vt:lpstr>
      <vt:lpstr>PowerPoint Presentation</vt:lpstr>
      <vt:lpstr>PowerPoint Presentation</vt:lpstr>
      <vt:lpstr>PowerPoint Presentation</vt:lpstr>
      <vt:lpstr>Encoders:-</vt:lpstr>
      <vt:lpstr>PowerPoint Presentation</vt:lpstr>
      <vt:lpstr>PowerPoint Presentation</vt:lpstr>
      <vt:lpstr>Yaw position sensors:-</vt:lpstr>
      <vt:lpstr>Incremental encoders:-</vt:lpstr>
      <vt:lpstr>PowerPoint Presentation</vt:lpstr>
      <vt:lpstr>Limit Switches:-</vt:lpstr>
      <vt:lpstr>Proximity sensors (PROX sensor):-</vt:lpstr>
      <vt:lpstr>PowerPoint Presentation</vt:lpstr>
      <vt:lpstr>Pitching system</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dc:title>
  <dc:creator>omar youssef</dc:creator>
  <cp:lastModifiedBy>omar youssef</cp:lastModifiedBy>
  <cp:revision>16</cp:revision>
  <dcterms:created xsi:type="dcterms:W3CDTF">2006-08-16T00:00:00Z</dcterms:created>
  <dcterms:modified xsi:type="dcterms:W3CDTF">2018-09-07T20:49:56Z</dcterms:modified>
</cp:coreProperties>
</file>